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32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</p:sldIdLst>
  <p:sldSz cx="9144000" cy="6858000" type="screen4x3"/>
  <p:notesSz cx="6858000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0" autoAdjust="0"/>
    <p:restoredTop sz="94660"/>
  </p:normalViewPr>
  <p:slideViewPr>
    <p:cSldViewPr>
      <p:cViewPr>
        <p:scale>
          <a:sx n="125" d="100"/>
          <a:sy n="125" d="100"/>
        </p:scale>
        <p:origin x="182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09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49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82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33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8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77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64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83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11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73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30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6408-8EDB-4428-BF36-756C3CA78AB1}" type="datetimeFigureOut">
              <a:rPr lang="es-MX" smtClean="0"/>
              <a:t>01/08/2022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51F7-D52E-41B1-99D8-2D51DD6C5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3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ABRIL 2022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789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25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ABRIL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30 DE ABRIL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25 DE ABRIL AL 30 DE ABRIL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958087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1890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08480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73178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13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ABRIL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TODO MES DE ABRIL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92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1° DE ABRIL AL 30 DE ABRIL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68901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873410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94158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103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1°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ABRIL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30 DE ABRIL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ABRIL AL 30 DE ABRIL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87533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6320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374166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1412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6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MAYO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Estadística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16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MAYO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01 DE MAYO AL 09 DE MAYO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77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1° DE MAYO AL 09 DE MAYO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74420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60680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50462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967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1° DE MAYO AL 09 DE MAYO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</a:t>
            </a:r>
            <a:r>
              <a:rPr lang="es-ES" sz="1100" b="1" dirty="0" smtClean="0">
                <a:latin typeface="Arial" charset="0"/>
                <a:cs typeface="Arial" charset="0"/>
              </a:rPr>
              <a:t>MAYO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09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MAYO </a:t>
            </a:r>
            <a:r>
              <a:rPr lang="es-ES" sz="1100" b="1" dirty="0">
                <a:latin typeface="Arial" charset="0"/>
                <a:cs typeface="Arial" charset="0"/>
              </a:rPr>
              <a:t>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53284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4390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65322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322600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04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MAYO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10 DE MAYO AL 16 DE MAYO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21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10 DE MAYO AL 16 DE MAYO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28694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5666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/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ABRIL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01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ABRIL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17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ABRIL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509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10 DE MAYO AL 16 DE MAYO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10 DE MAYO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16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MAYO </a:t>
            </a:r>
            <a:r>
              <a:rPr lang="es-ES" sz="1100" b="1" dirty="0">
                <a:latin typeface="Arial" charset="0"/>
                <a:cs typeface="Arial" charset="0"/>
              </a:rPr>
              <a:t>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02167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92482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/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43417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131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MAYO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17 DE MAYO AL 23 DE MAYO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98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17 DE MAYO AL 23 DE MAYO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99383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8626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41076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324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17 DE MAYO AL 23 DE MAYO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17 DE MAYO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23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MAYO </a:t>
            </a:r>
            <a:r>
              <a:rPr lang="es-ES" sz="1100" b="1" dirty="0">
                <a:latin typeface="Arial" charset="0"/>
                <a:cs typeface="Arial" charset="0"/>
              </a:rPr>
              <a:t>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89421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56133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58032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03828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726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MAYO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24 DE MAYO AL 31 DE MAYO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899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24 DE MAYO AL 31 DE MAYO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50383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60492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54881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213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24 DE MAYO AL 31 DE MAYO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24 DE MAYO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31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MAYO </a:t>
            </a:r>
            <a:r>
              <a:rPr lang="es-ES" sz="1100" b="1" dirty="0">
                <a:latin typeface="Arial" charset="0"/>
                <a:cs typeface="Arial" charset="0"/>
              </a:rPr>
              <a:t>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15137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84144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159397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011089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831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MAYO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TODO MES DE MAYO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572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01 DE MAYO AL 31 DE MAYO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43718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87335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71382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1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01 DE MAYO AL 31 DE MAYO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01 DE MAYO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31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MAYO </a:t>
            </a:r>
            <a:r>
              <a:rPr lang="es-ES" sz="1100" b="1" dirty="0">
                <a:latin typeface="Arial" charset="0"/>
                <a:cs typeface="Arial" charset="0"/>
              </a:rPr>
              <a:t>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94999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350414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05138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18776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55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1° DE ABRIL </a:t>
            </a:r>
            <a:r>
              <a:rPr lang="es-ES" sz="1400" b="1" dirty="0">
                <a:latin typeface="Arial" charset="0"/>
                <a:cs typeface="Arial" charset="0"/>
              </a:rPr>
              <a:t>AL </a:t>
            </a:r>
            <a:r>
              <a:rPr lang="es-ES" sz="1400" b="1" dirty="0" smtClean="0">
                <a:latin typeface="Arial" charset="0"/>
                <a:cs typeface="Arial" charset="0"/>
              </a:rPr>
              <a:t>17 DE ABRIL </a:t>
            </a:r>
            <a:r>
              <a:rPr lang="es-ES" sz="1400" b="1" dirty="0">
                <a:latin typeface="Arial" charset="0"/>
                <a:cs typeface="Arial" charset="0"/>
              </a:rPr>
              <a:t>DEL </a:t>
            </a:r>
            <a:r>
              <a:rPr lang="es-ES" sz="1400" b="1" dirty="0" smtClean="0">
                <a:latin typeface="Arial" charset="0"/>
                <a:cs typeface="Arial" charset="0"/>
              </a:rPr>
              <a:t>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81679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50504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87691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144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JUNIO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Estadística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897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JUNIO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01 DE JUNIO AL 12 DE JUNIO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825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01 DE JUNIO AL 12 DE JUNIO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23345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63508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47529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773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01 DE JUNIO AL 12 DE JUNIO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01 DE JUNIO AL </a:t>
            </a:r>
            <a:r>
              <a:rPr lang="es-ES" sz="1100" b="1" dirty="0" smtClean="0">
                <a:latin typeface="Arial" charset="0"/>
                <a:cs typeface="Arial" charset="0"/>
              </a:rPr>
              <a:t>12 </a:t>
            </a:r>
            <a:r>
              <a:rPr lang="es-ES" sz="1100" b="1" dirty="0">
                <a:latin typeface="Arial" charset="0"/>
                <a:cs typeface="Arial" charset="0"/>
              </a:rPr>
              <a:t>DE JUNIO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42517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20175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10230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361213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358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JUNIO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13 DE JUNIO AL 19 DE JUNIO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082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13 DE JUNIO AL 19 DE JUNIO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96350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74404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45736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75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13 DE JUNIO AL 19 DE JUNIO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13 </a:t>
            </a:r>
            <a:r>
              <a:rPr lang="es-ES" sz="1100" b="1" dirty="0">
                <a:latin typeface="Arial" charset="0"/>
                <a:cs typeface="Arial" charset="0"/>
              </a:rPr>
              <a:t>DE JUNIO AL </a:t>
            </a:r>
            <a:r>
              <a:rPr lang="es-ES" sz="1100" b="1" dirty="0" smtClean="0">
                <a:latin typeface="Arial" charset="0"/>
                <a:cs typeface="Arial" charset="0"/>
              </a:rPr>
              <a:t>19 </a:t>
            </a:r>
            <a:r>
              <a:rPr lang="es-ES" sz="1100" b="1" dirty="0">
                <a:latin typeface="Arial" charset="0"/>
                <a:cs typeface="Arial" charset="0"/>
              </a:rPr>
              <a:t>DE JUNIO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72699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27515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25454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63108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006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JUNIO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20 DE JUNIO AL 26 DE JUNIO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3586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20 DE JUNIO AL 26 DE JUNIO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98465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118082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30624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33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 DE JUNIO AL 26 DE JUNIO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20 </a:t>
            </a:r>
            <a:r>
              <a:rPr lang="es-ES" sz="1100" b="1" dirty="0">
                <a:latin typeface="Arial" charset="0"/>
                <a:cs typeface="Arial" charset="0"/>
              </a:rPr>
              <a:t>DE JUNIO AL </a:t>
            </a:r>
            <a:r>
              <a:rPr lang="es-ES" sz="1100" b="1" dirty="0" smtClean="0">
                <a:latin typeface="Arial" charset="0"/>
                <a:cs typeface="Arial" charset="0"/>
              </a:rPr>
              <a:t>26 </a:t>
            </a:r>
            <a:r>
              <a:rPr lang="es-ES" sz="1100" b="1" dirty="0">
                <a:latin typeface="Arial" charset="0"/>
                <a:cs typeface="Arial" charset="0"/>
              </a:rPr>
              <a:t>DE JUNIO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35167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0240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604218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93822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3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1°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ABRIL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17 DE ABRIL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1° DE ABRIL AL 17 DE ABRIL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00065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4881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335355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68301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7933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JUNIO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27 DE JUNIO AL 30 DE JUNIO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613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27 DE JUNIO AL 30 DE JUNIO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31431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92152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18954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6651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27 DE JUNIO AL 30 DE JUNIO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27 </a:t>
            </a:r>
            <a:r>
              <a:rPr lang="es-ES" sz="1100" b="1" dirty="0">
                <a:latin typeface="Arial" charset="0"/>
                <a:cs typeface="Arial" charset="0"/>
              </a:rPr>
              <a:t>DE JUNIO AL </a:t>
            </a:r>
            <a:r>
              <a:rPr lang="es-ES" sz="1100" b="1" dirty="0" smtClean="0">
                <a:latin typeface="Arial" charset="0"/>
                <a:cs typeface="Arial" charset="0"/>
              </a:rPr>
              <a:t>30 </a:t>
            </a:r>
            <a:r>
              <a:rPr lang="es-ES" sz="1100" b="1" dirty="0">
                <a:latin typeface="Arial" charset="0"/>
                <a:cs typeface="Arial" charset="0"/>
              </a:rPr>
              <a:t>DE JUNIO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40736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74487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714432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12291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955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JUNIO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TODO MES DE JUNIO 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347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01 DE JUNIO AL 30 DE JUNIO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23793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51382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17945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3778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01 DE JUNIO AL 30 DE JUNIO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01 </a:t>
            </a:r>
            <a:r>
              <a:rPr lang="es-ES" sz="1100" b="1" dirty="0">
                <a:latin typeface="Arial" charset="0"/>
                <a:cs typeface="Arial" charset="0"/>
              </a:rPr>
              <a:t>DE JUNIO AL </a:t>
            </a:r>
            <a:r>
              <a:rPr lang="es-ES" sz="1100" b="1" dirty="0" smtClean="0">
                <a:latin typeface="Arial" charset="0"/>
                <a:cs typeface="Arial" charset="0"/>
              </a:rPr>
              <a:t>30 </a:t>
            </a:r>
            <a:r>
              <a:rPr lang="es-ES" sz="1100" b="1" dirty="0">
                <a:latin typeface="Arial" charset="0"/>
                <a:cs typeface="Arial" charset="0"/>
              </a:rPr>
              <a:t>DE JUNIO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42041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58666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67847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38827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ABRIL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18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ABRIL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24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ABRIL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0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18 DE ABRIL AL 24 DE ABRIL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2966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492643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193419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1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5"/>
          <p:cNvSpPr txBox="1"/>
          <p:nvPr/>
        </p:nvSpPr>
        <p:spPr>
          <a:xfrm>
            <a:off x="541020" y="355600"/>
            <a:ext cx="79549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QUEJAS Y DENUNCIAS RECIBIDAS</a:t>
            </a: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594518" y="929900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</a:t>
            </a:r>
            <a:r>
              <a:rPr lang="es-ES" sz="1100" b="1" dirty="0" smtClean="0">
                <a:latin typeface="Arial" charset="0"/>
                <a:cs typeface="Arial" charset="0"/>
              </a:rPr>
              <a:t>18 </a:t>
            </a:r>
            <a:r>
              <a:rPr lang="es-ES" sz="1100" b="1" dirty="0">
                <a:latin typeface="Arial" charset="0"/>
                <a:cs typeface="Arial" charset="0"/>
              </a:rPr>
              <a:t>DE </a:t>
            </a:r>
            <a:r>
              <a:rPr lang="es-ES" sz="1100" b="1" dirty="0" smtClean="0">
                <a:latin typeface="Arial" charset="0"/>
                <a:cs typeface="Arial" charset="0"/>
              </a:rPr>
              <a:t>ABRIL </a:t>
            </a:r>
            <a:r>
              <a:rPr lang="es-ES" sz="1100" b="1" dirty="0">
                <a:latin typeface="Arial" charset="0"/>
                <a:cs typeface="Arial" charset="0"/>
              </a:rPr>
              <a:t>AL </a:t>
            </a:r>
            <a:r>
              <a:rPr lang="es-ES" sz="1100" b="1" dirty="0" smtClean="0">
                <a:latin typeface="Arial" charset="0"/>
                <a:cs typeface="Arial" charset="0"/>
              </a:rPr>
              <a:t>24 DE ABRIL DEL 2022</a:t>
            </a:r>
            <a:endParaRPr lang="es-ES" sz="1100" b="1" dirty="0">
              <a:latin typeface="Arial" charset="0"/>
              <a:cs typeface="Arial" charset="0"/>
            </a:endParaRP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541020" y="3644525"/>
            <a:ext cx="79549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QUEJAS Y DENUNCIAS RECIBIDAS </a:t>
            </a:r>
          </a:p>
          <a:p>
            <a:pPr algn="ctr"/>
            <a:r>
              <a:rPr lang="es-ES" sz="1100" b="1" dirty="0">
                <a:latin typeface="Arial" charset="0"/>
                <a:cs typeface="Arial" charset="0"/>
              </a:rPr>
              <a:t>DEL 18 DE ABRIL AL 24 DE ABRIL DEL 2022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9834"/>
              </p:ext>
            </p:extLst>
          </p:nvPr>
        </p:nvGraphicFramePr>
        <p:xfrm>
          <a:off x="1547812" y="4253273"/>
          <a:ext cx="6048375" cy="1693415"/>
        </p:xfrm>
        <a:graphic>
          <a:graphicData uri="http://schemas.openxmlformats.org/drawingml/2006/table">
            <a:tbl>
              <a:tblPr/>
              <a:tblGrid>
                <a:gridCol w="48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QUEJAS Y DENUNCIAS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0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0471"/>
              </p:ext>
            </p:extLst>
          </p:nvPr>
        </p:nvGraphicFramePr>
        <p:xfrm>
          <a:off x="179512" y="1412776"/>
          <a:ext cx="2448270" cy="2162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DENUNCIA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459554"/>
              </p:ext>
            </p:extLst>
          </p:nvPr>
        </p:nvGraphicFramePr>
        <p:xfrm>
          <a:off x="3222357" y="1420974"/>
          <a:ext cx="2592288" cy="2162560"/>
        </p:xfrm>
        <a:graphic>
          <a:graphicData uri="http://schemas.openxmlformats.org/drawingml/2006/table">
            <a:tbl>
              <a:tblPr/>
              <a:tblGrid>
                <a:gridCol w="70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QUEJA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50585"/>
              </p:ext>
            </p:extLst>
          </p:nvPr>
        </p:nvGraphicFramePr>
        <p:xfrm>
          <a:off x="6372200" y="1443455"/>
          <a:ext cx="2448270" cy="216256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807"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OFICIO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VÍA DE RECEPCIÓN   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SAM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82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089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65">
                <a:tc vMerge="1">
                  <a:txBody>
                    <a:bodyPr/>
                    <a:lstStyle/>
                    <a:p>
                      <a:pPr algn="just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REDES SOCIALES  (FACEBOOK, TWITTER) Y OTROS MEDIOS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24">
                <a:tc vMerge="1">
                  <a:txBody>
                    <a:bodyPr/>
                    <a:lstStyle/>
                    <a:p>
                      <a:pPr algn="r" rtl="0" fontAlgn="ctr"/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55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4"/>
          <p:cNvSpPr txBox="1"/>
          <p:nvPr/>
        </p:nvSpPr>
        <p:spPr>
          <a:xfrm>
            <a:off x="594517" y="1492166"/>
            <a:ext cx="79549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elvetica" pitchFamily="2" charset="0"/>
                <a:ea typeface="Helvetica Neue LT Std 85 Heavy" charset="0"/>
                <a:cs typeface="Helvetica Neue LT Std 85 Heavy" charset="0"/>
              </a:rPr>
              <a:t>ABRIL 2022 </a:t>
            </a:r>
            <a:endParaRPr lang="es-E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elvetica" pitchFamily="2" charset="0"/>
              <a:ea typeface="Helvetica Neue LT Std 85 Heavy" charset="0"/>
              <a:cs typeface="Helvetica Neue LT Std 85 Heavy" charset="0"/>
            </a:endParaRPr>
          </a:p>
        </p:txBody>
      </p:sp>
      <p:sp>
        <p:nvSpPr>
          <p:cNvPr id="9" name="CuadroTexto 6"/>
          <p:cNvSpPr txBox="1"/>
          <p:nvPr/>
        </p:nvSpPr>
        <p:spPr>
          <a:xfrm>
            <a:off x="866775" y="4290890"/>
            <a:ext cx="8066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Departamento de Información y Estadística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25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ABRIL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al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30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  <a:latin typeface="Helvetica" pitchFamily="2" charset="0"/>
                <a:ea typeface="Helvetica Neue LT Std 45 Light" charset="0"/>
                <a:cs typeface="Helvetica Neue LT Std 45 Light" charset="0"/>
              </a:rPr>
              <a:t>ABRIL</a:t>
            </a:r>
            <a:endParaRPr lang="es-ES_tradnl" sz="2000" dirty="0">
              <a:solidFill>
                <a:schemeClr val="bg2">
                  <a:lumMod val="50000"/>
                </a:schemeClr>
              </a:solidFill>
              <a:latin typeface="Helvetica" pitchFamily="2" charset="0"/>
              <a:ea typeface="Helvetica Neue LT Std 45 Light" charset="0"/>
              <a:cs typeface="Helvetica Neue LT Std 45 Light" charset="0"/>
            </a:endParaRPr>
          </a:p>
        </p:txBody>
      </p:sp>
      <p:sp>
        <p:nvSpPr>
          <p:cNvPr id="2" name="AutoShape 10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12" descr="Resultado de imagen para gobierno del estado de mex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16" descr="Resultado de imagen para gobierno del estado de mexico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" name="Picture 14" descr="Resultado de imagen para gobierno del estado de mex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52" y="23887"/>
            <a:ext cx="1121586" cy="10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Resultado de imagen para gobierno del estado de mexic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4" y="7937"/>
            <a:ext cx="1666000" cy="11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14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09600" y="355600"/>
            <a:ext cx="79549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INFRACCIONES POR DEPENDENCIA    </a:t>
            </a:r>
          </a:p>
        </p:txBody>
      </p:sp>
      <p:sp>
        <p:nvSpPr>
          <p:cNvPr id="9" name="CuadroTexto 6"/>
          <p:cNvSpPr txBox="1">
            <a:spLocks noChangeArrowheads="1"/>
          </p:cNvSpPr>
          <p:nvPr/>
        </p:nvSpPr>
        <p:spPr bwMode="auto">
          <a:xfrm>
            <a:off x="609600" y="1077453"/>
            <a:ext cx="7954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400" b="1" dirty="0">
                <a:latin typeface="Arial" charset="0"/>
                <a:cs typeface="Arial" charset="0"/>
              </a:rPr>
              <a:t>QUEJAS Y </a:t>
            </a:r>
            <a:r>
              <a:rPr lang="es-ES" sz="1400" b="1" dirty="0" smtClean="0">
                <a:latin typeface="Arial" charset="0"/>
                <a:cs typeface="Arial" charset="0"/>
              </a:rPr>
              <a:t>DENUNCIAS RECIBIDAS </a:t>
            </a:r>
          </a:p>
          <a:p>
            <a:pPr algn="ctr"/>
            <a:r>
              <a:rPr lang="es-ES" sz="1400" b="1" dirty="0" smtClean="0">
                <a:latin typeface="Arial" charset="0"/>
                <a:cs typeface="Arial" charset="0"/>
              </a:rPr>
              <a:t>DEL 25 DE ABRIL AL 30 DE ABRIL DEL 2022</a:t>
            </a:r>
            <a:endParaRPr lang="es-ES" sz="1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37777"/>
              </p:ext>
            </p:extLst>
          </p:nvPr>
        </p:nvGraphicFramePr>
        <p:xfrm>
          <a:off x="323528" y="1700808"/>
          <a:ext cx="2538931" cy="36071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DENUNCIA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482660"/>
              </p:ext>
            </p:extLst>
          </p:nvPr>
        </p:nvGraphicFramePr>
        <p:xfrm>
          <a:off x="6228184" y="1700808"/>
          <a:ext cx="2538931" cy="29097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OFICIO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41267"/>
              </p:ext>
            </p:extLst>
          </p:nvPr>
        </p:nvGraphicFramePr>
        <p:xfrm>
          <a:off x="3317615" y="1700808"/>
          <a:ext cx="2538931" cy="3604149"/>
        </p:xfrm>
        <a:graphic>
          <a:graphicData uri="http://schemas.openxmlformats.org/drawingml/2006/table">
            <a:tbl>
              <a:tblPr/>
              <a:tblGrid>
                <a:gridCol w="59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27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QUEJA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CANTIDAD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DE SEGURIDAD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READAPTACION SOCIAL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1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FISCALIA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GENERAL DE JUSTICIA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DE SEGURIDAD PUBLICA Y TRANSITO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452">
                <a:tc vMerge="1">
                  <a:txBody>
                    <a:bodyPr/>
                    <a:lstStyle/>
                    <a:p>
                      <a:pPr algn="just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</a:t>
                      </a:r>
                      <a:r>
                        <a:rPr lang="es-MX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DERECHOS HUMANOS DEL ESTADO DE MÉXICO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64">
                <a:tc vMerge="1">
                  <a:txBody>
                    <a:bodyPr/>
                    <a:lstStyle/>
                    <a:p>
                      <a:pPr algn="ctr" rtl="0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700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3688</Words>
  <Application>Microsoft Office PowerPoint</Application>
  <PresentationFormat>Presentación en pantalla (4:3)</PresentationFormat>
  <Paragraphs>1447</Paragraphs>
  <Slides>45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1" baseType="lpstr">
      <vt:lpstr>Arial</vt:lpstr>
      <vt:lpstr>Calibri</vt:lpstr>
      <vt:lpstr>Helvetica</vt:lpstr>
      <vt:lpstr>Helvetica Neue LT Std 45 Light</vt:lpstr>
      <vt:lpstr>Helvetica Neue LT Std 85 Heavy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UAIPL023</dc:creator>
  <cp:lastModifiedBy>PL008</cp:lastModifiedBy>
  <cp:revision>169</cp:revision>
  <cp:lastPrinted>2022-04-04T19:48:17Z</cp:lastPrinted>
  <dcterms:created xsi:type="dcterms:W3CDTF">2021-02-23T18:36:15Z</dcterms:created>
  <dcterms:modified xsi:type="dcterms:W3CDTF">2022-08-01T17:52:10Z</dcterms:modified>
</cp:coreProperties>
</file>